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317" r:id="rId5"/>
    <p:sldId id="309" r:id="rId6"/>
    <p:sldId id="263" r:id="rId7"/>
    <p:sldId id="310" r:id="rId8"/>
    <p:sldId id="311" r:id="rId9"/>
    <p:sldId id="322" r:id="rId10"/>
    <p:sldId id="323" r:id="rId11"/>
    <p:sldId id="312" r:id="rId12"/>
    <p:sldId id="321" r:id="rId13"/>
    <p:sldId id="326" r:id="rId14"/>
    <p:sldId id="324" r:id="rId15"/>
    <p:sldId id="319" r:id="rId16"/>
    <p:sldId id="320" r:id="rId17"/>
    <p:sldId id="325" r:id="rId18"/>
    <p:sldId id="318" r:id="rId19"/>
    <p:sldId id="30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A58"/>
    <a:srgbClr val="505A47"/>
    <a:srgbClr val="D1D8B7"/>
    <a:srgbClr val="A09D79"/>
    <a:srgbClr val="AD5C4D"/>
    <a:srgbClr val="543E35"/>
    <a:srgbClr val="637700"/>
    <a:srgbClr val="FFF4ED"/>
    <a:srgbClr val="5E6A7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5405" autoAdjust="0"/>
  </p:normalViewPr>
  <p:slideViewPr>
    <p:cSldViewPr snapToGrid="0">
      <p:cViewPr varScale="1">
        <p:scale>
          <a:sx n="81" d="100"/>
          <a:sy n="81" d="100"/>
        </p:scale>
        <p:origin x="754" y="62"/>
      </p:cViewPr>
      <p:guideLst>
        <p:guide orient="horz" pos="528"/>
        <p:guide pos="3864"/>
        <p:guide orient="horz" pos="1272"/>
        <p:guide orient="horz" pos="2312"/>
        <p:guide orient="horz" pos="1944"/>
        <p:guide orient="horz" pos="2328"/>
      </p:guideLst>
    </p:cSldViewPr>
  </p:slideViewPr>
  <p:outlineViewPr>
    <p:cViewPr>
      <p:scale>
        <a:sx n="33" d="100"/>
        <a:sy n="33" d="100"/>
      </p:scale>
      <p:origin x="0" y="-10800"/>
    </p:cViewPr>
  </p:outlineViewPr>
  <p:notesTextViewPr>
    <p:cViewPr>
      <p:scale>
        <a:sx n="135" d="100"/>
        <a:sy n="135" d="100"/>
      </p:scale>
      <p:origin x="0" y="0"/>
    </p:cViewPr>
  </p:notesTextViewPr>
  <p:sorterViewPr>
    <p:cViewPr>
      <p:scale>
        <a:sx n="100" d="100"/>
        <a:sy n="100" d="100"/>
      </p:scale>
      <p:origin x="0" y="-7325"/>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5/17/2024</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5/17/2024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2165-AECD-AC0B-0A46-19E82DC25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0EBC2-FFC3-2482-86CA-A129EAAAB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04D6B-CA75-C920-89B4-EA8B79E6D4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C1BFD7-3F26-AFD4-F030-DBE1AE11C1D7}"/>
              </a:ext>
            </a:extLst>
          </p:cNvPr>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75031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10</a:t>
            </a:fld>
            <a:endParaRPr lang="en-US" noProof="0" dirty="0"/>
          </a:p>
        </p:txBody>
      </p:sp>
    </p:spTree>
    <p:extLst>
      <p:ext uri="{BB962C8B-B14F-4D97-AF65-F5344CB8AC3E}">
        <p14:creationId xmlns:p14="http://schemas.microsoft.com/office/powerpoint/2010/main" val="2980550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11</a:t>
            </a:fld>
            <a:endParaRPr lang="en-US" noProof="0" dirty="0"/>
          </a:p>
        </p:txBody>
      </p:sp>
    </p:spTree>
    <p:extLst>
      <p:ext uri="{BB962C8B-B14F-4D97-AF65-F5344CB8AC3E}">
        <p14:creationId xmlns:p14="http://schemas.microsoft.com/office/powerpoint/2010/main" val="547445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14</a:t>
            </a:fld>
            <a:endParaRPr lang="en-US" noProof="0" dirty="0"/>
          </a:p>
        </p:txBody>
      </p:sp>
    </p:spTree>
    <p:extLst>
      <p:ext uri="{BB962C8B-B14F-4D97-AF65-F5344CB8AC3E}">
        <p14:creationId xmlns:p14="http://schemas.microsoft.com/office/powerpoint/2010/main" val="2134944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16</a:t>
            </a:fld>
            <a:endParaRPr lang="en-US" noProof="0" dirty="0"/>
          </a:p>
        </p:txBody>
      </p:sp>
    </p:spTree>
    <p:extLst>
      <p:ext uri="{BB962C8B-B14F-4D97-AF65-F5344CB8AC3E}">
        <p14:creationId xmlns:p14="http://schemas.microsoft.com/office/powerpoint/2010/main" val="4105550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a:t>
            </a:fld>
            <a:endParaRPr lang="en-US" noProof="0" dirty="0"/>
          </a:p>
        </p:txBody>
      </p:sp>
    </p:spTree>
    <p:extLst>
      <p:ext uri="{BB962C8B-B14F-4D97-AF65-F5344CB8AC3E}">
        <p14:creationId xmlns:p14="http://schemas.microsoft.com/office/powerpoint/2010/main" val="87366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3</a:t>
            </a:fld>
            <a:endParaRPr lang="en-US" noProof="0" dirty="0"/>
          </a:p>
        </p:txBody>
      </p:sp>
    </p:spTree>
    <p:extLst>
      <p:ext uri="{BB962C8B-B14F-4D97-AF65-F5344CB8AC3E}">
        <p14:creationId xmlns:p14="http://schemas.microsoft.com/office/powerpoint/2010/main" val="2308133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4</a:t>
            </a:fld>
            <a:endParaRPr lang="en-US" noProof="0" dirty="0"/>
          </a:p>
        </p:txBody>
      </p:sp>
    </p:spTree>
    <p:extLst>
      <p:ext uri="{BB962C8B-B14F-4D97-AF65-F5344CB8AC3E}">
        <p14:creationId xmlns:p14="http://schemas.microsoft.com/office/powerpoint/2010/main" val="1026281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5</a:t>
            </a:fld>
            <a:endParaRPr lang="en-US" noProof="0" dirty="0"/>
          </a:p>
        </p:txBody>
      </p:sp>
    </p:spTree>
    <p:extLst>
      <p:ext uri="{BB962C8B-B14F-4D97-AF65-F5344CB8AC3E}">
        <p14:creationId xmlns:p14="http://schemas.microsoft.com/office/powerpoint/2010/main" val="3210893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6</a:t>
            </a:fld>
            <a:endParaRPr lang="en-US" noProof="0" dirty="0"/>
          </a:p>
        </p:txBody>
      </p:sp>
    </p:spTree>
    <p:extLst>
      <p:ext uri="{BB962C8B-B14F-4D97-AF65-F5344CB8AC3E}">
        <p14:creationId xmlns:p14="http://schemas.microsoft.com/office/powerpoint/2010/main" val="1798114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7</a:t>
            </a:fld>
            <a:endParaRPr lang="en-US" noProof="0" dirty="0"/>
          </a:p>
        </p:txBody>
      </p:sp>
    </p:spTree>
    <p:extLst>
      <p:ext uri="{BB962C8B-B14F-4D97-AF65-F5344CB8AC3E}">
        <p14:creationId xmlns:p14="http://schemas.microsoft.com/office/powerpoint/2010/main" val="3406418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8</a:t>
            </a:fld>
            <a:endParaRPr lang="en-US" noProof="0" dirty="0"/>
          </a:p>
        </p:txBody>
      </p:sp>
    </p:spTree>
    <p:extLst>
      <p:ext uri="{BB962C8B-B14F-4D97-AF65-F5344CB8AC3E}">
        <p14:creationId xmlns:p14="http://schemas.microsoft.com/office/powerpoint/2010/main" val="3472499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9</a:t>
            </a:fld>
            <a:endParaRPr lang="en-US" noProof="0" dirty="0"/>
          </a:p>
        </p:txBody>
      </p:sp>
    </p:spTree>
    <p:extLst>
      <p:ext uri="{BB962C8B-B14F-4D97-AF65-F5344CB8AC3E}">
        <p14:creationId xmlns:p14="http://schemas.microsoft.com/office/powerpoint/2010/main" val="85988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dirty="0"/>
              <a:t>click to add title</a:t>
            </a:r>
          </a:p>
        </p:txBody>
      </p:sp>
    </p:spTree>
    <p:extLst>
      <p:ext uri="{BB962C8B-B14F-4D97-AF65-F5344CB8AC3E}">
        <p14:creationId xmlns:p14="http://schemas.microsoft.com/office/powerpoint/2010/main" val="747404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2">
    <p:bg>
      <p:bgPr>
        <a:solidFill>
          <a:schemeClr val="bg2"/>
        </a:solidFill>
        <a:effectLst/>
      </p:bgPr>
    </p:bg>
    <p:spTree>
      <p:nvGrpSpPr>
        <p:cNvPr id="1" name=""/>
        <p:cNvGrpSpPr/>
        <p:nvPr/>
      </p:nvGrpSpPr>
      <p:grpSpPr>
        <a:xfrm>
          <a:off x="0" y="0"/>
          <a:ext cx="0" cy="0"/>
          <a:chOff x="0" y="0"/>
          <a:chExt cx="0" cy="0"/>
        </a:xfrm>
      </p:grpSpPr>
      <p:sp>
        <p:nvSpPr>
          <p:cNvPr id="17" name="Freeform: Shape 51">
            <a:extLst>
              <a:ext uri="{FF2B5EF4-FFF2-40B4-BE49-F238E27FC236}">
                <a16:creationId xmlns:a16="http://schemas.microsoft.com/office/drawing/2014/main" id="{4A781A8E-199F-1F48-C80E-B6501B563323}"/>
              </a:ext>
              <a:ext uri="{C183D7F6-B498-43B3-948B-1728B52AA6E4}">
                <adec:decorative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22">
            <a:extLst>
              <a:ext uri="{FF2B5EF4-FFF2-40B4-BE49-F238E27FC236}">
                <a16:creationId xmlns:a16="http://schemas.microsoft.com/office/drawing/2014/main" id="{1C466053-4CA7-4CBB-C1D2-19FE899BEDFC}"/>
              </a:ext>
              <a:ext uri="{C183D7F6-B498-43B3-948B-1728B52AA6E4}">
                <adec:decorative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18" name="Straight Connector 17">
            <a:extLst>
              <a:ext uri="{FF2B5EF4-FFF2-40B4-BE49-F238E27FC236}">
                <a16:creationId xmlns:a16="http://schemas.microsoft.com/office/drawing/2014/main" id="{1100480F-88D3-CF82-FAF8-9527C86BCAE2}"/>
              </a:ext>
              <a:ext uri="{C183D7F6-B498-43B3-948B-1728B52AA6E4}">
                <adec:decorative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a:normAutofit/>
          </a:bodyPr>
          <a:lstStyle>
            <a:lvl1pPr marL="228600" indent="-228600">
              <a:buFont typeface="Courier New" panose="02070309020205020404" pitchFamily="49" charset="0"/>
              <a:buChar char="o"/>
              <a:defRPr sz="200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23617148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05A86D8-26B0-1ADB-0CE2-B445D2A2866D}"/>
              </a:ext>
              <a:ext uri="{C183D7F6-B498-43B3-948B-1728B52AA6E4}">
                <adec:decorative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 uri="{C183D7F6-B498-43B3-948B-1728B52AA6E4}">
                <adec:decorative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6" name="Content Placeholder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a:normAutofit/>
          </a:bodyPr>
          <a:lstStyle>
            <a:lvl1pPr marL="228600" indent="-228600">
              <a:buFont typeface="Courier New" panose="02070309020205020404" pitchFamily="49" charset="0"/>
              <a:buChar char="o"/>
              <a:defRPr sz="2000" cap="all" baseline="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94231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r>
              <a:rPr lang="en-US"/>
              <a:t>Click icon to add table</a:t>
            </a:r>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30627489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686C03E6-655F-A394-4461-7BC878C418BB}"/>
              </a:ext>
              <a:ext uri="{C183D7F6-B498-43B3-948B-1728B52AA6E4}">
                <adec:decorative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BF7A62BA-11D3-585A-8CBD-5E0FB4DE522D}"/>
              </a:ext>
              <a:ext uri="{C183D7F6-B498-43B3-948B-1728B52AA6E4}">
                <adec:decorative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 uri="{C183D7F6-B498-43B3-948B-1728B52AA6E4}">
                <adec:decorative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anchor="ctr"/>
          <a:lstStyle>
            <a:lvl1pPr algn="l">
              <a:defRPr sz="4800"/>
            </a:lvl1pPr>
          </a:lstStyle>
          <a:p>
            <a:r>
              <a:rPr lang="en-US" dirty="0"/>
              <a:t>click to add title</a:t>
            </a:r>
          </a:p>
        </p:txBody>
      </p:sp>
      <p:sp>
        <p:nvSpPr>
          <p:cNvPr id="3" name="Content Placeholder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anchor="ctr">
            <a:normAutofit/>
          </a:bodyPr>
          <a:lstStyle>
            <a:lvl1pPr marL="0" indent="0">
              <a:buFont typeface="Courier New" panose="02070309020205020404" pitchFamily="49" charset="0"/>
              <a:buNone/>
              <a:defRPr sz="2000" cap="all" baseline="0"/>
            </a:lvl1pPr>
            <a:lvl2pPr marL="0" indent="0">
              <a:spcBef>
                <a:spcPts val="1000"/>
              </a:spcBef>
              <a:buFont typeface="Courier New" panose="02070309020205020404" pitchFamily="49" charset="0"/>
              <a:buNone/>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7158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02178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2">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41984E2-3225-05D3-3A3D-9D5F5840ED60}"/>
              </a:ext>
              <a:ext uri="{C183D7F6-B498-43B3-948B-1728B52AA6E4}">
                <adec:decorative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anchor="ctr" anchorCtr="0"/>
          <a:lstStyle>
            <a:lvl1pPr algn="l">
              <a:defRPr sz="320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57562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dirty="0"/>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5971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dirty="0"/>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dirty="0"/>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3862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dirty="0"/>
              <a:t>Click to add text</a:t>
            </a: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45243351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dirty="0"/>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2716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51" r:id="rId4"/>
    <p:sldLayoutId id="2147483676" r:id="rId5"/>
    <p:sldLayoutId id="2147483661" r:id="rId6"/>
    <p:sldLayoutId id="2147483670" r:id="rId7"/>
    <p:sldLayoutId id="2147483678" r:id="rId8"/>
    <p:sldLayoutId id="2147483664" r:id="rId9"/>
    <p:sldLayoutId id="2147483680" r:id="rId10"/>
    <p:sldLayoutId id="2147483681" r:id="rId11"/>
    <p:sldLayoutId id="2147483682" r:id="rId12"/>
    <p:sldLayoutId id="2147483666" r:id="rId13"/>
    <p:sldLayoutId id="2147483654" r:id="rId14"/>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jfi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5.jfif"/><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2719-D5D9-FEC2-B9D6-942BD02028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5A4A65-E8B8-40CF-7ABD-97EA8FA97521}"/>
              </a:ext>
            </a:extLst>
          </p:cNvPr>
          <p:cNvSpPr>
            <a:spLocks noGrp="1"/>
          </p:cNvSpPr>
          <p:nvPr>
            <p:ph type="ctrTitle"/>
          </p:nvPr>
        </p:nvSpPr>
        <p:spPr>
          <a:xfrm>
            <a:off x="1139751" y="914401"/>
            <a:ext cx="9912497" cy="1941095"/>
          </a:xfrm>
        </p:spPr>
        <p:txBody>
          <a:bodyPr anchor="ctr"/>
          <a:lstStyle/>
          <a:p>
            <a:r>
              <a:rPr lang="en-GB" b="1" dirty="0"/>
              <a:t>Automated system to protect the farmland from animals</a:t>
            </a:r>
            <a:endParaRPr lang="en-US" b="1" dirty="0"/>
          </a:p>
        </p:txBody>
      </p:sp>
      <p:sp>
        <p:nvSpPr>
          <p:cNvPr id="2" name="TextBox 1">
            <a:extLst>
              <a:ext uri="{FF2B5EF4-FFF2-40B4-BE49-F238E27FC236}">
                <a16:creationId xmlns:a16="http://schemas.microsoft.com/office/drawing/2014/main" id="{2C4FEF76-19A8-99AC-C010-A327CEC477FE}"/>
              </a:ext>
            </a:extLst>
          </p:cNvPr>
          <p:cNvSpPr txBox="1"/>
          <p:nvPr/>
        </p:nvSpPr>
        <p:spPr>
          <a:xfrm>
            <a:off x="6336632" y="3166572"/>
            <a:ext cx="4908884" cy="2339102"/>
          </a:xfrm>
          <a:prstGeom prst="rect">
            <a:avLst/>
          </a:prstGeom>
          <a:noFill/>
        </p:spPr>
        <p:txBody>
          <a:bodyPr wrap="square" rtlCol="0">
            <a:spAutoFit/>
          </a:bodyPr>
          <a:lstStyle/>
          <a:p>
            <a:pPr algn="r"/>
            <a:r>
              <a:rPr lang="en-GB" sz="3400" dirty="0"/>
              <a:t>PRESENTED BY, </a:t>
            </a:r>
          </a:p>
          <a:p>
            <a:pPr algn="r"/>
            <a:r>
              <a:rPr lang="en-GB" sz="2800" dirty="0"/>
              <a:t>PURUSOTHAMAN P </a:t>
            </a:r>
          </a:p>
          <a:p>
            <a:pPr algn="r"/>
            <a:r>
              <a:rPr lang="en-GB" sz="2800" dirty="0"/>
              <a:t>NANDHANA S </a:t>
            </a:r>
          </a:p>
          <a:p>
            <a:pPr algn="r"/>
            <a:r>
              <a:rPr lang="en-GB" sz="2800" dirty="0"/>
              <a:t>VIJAY V</a:t>
            </a:r>
          </a:p>
          <a:p>
            <a:pPr algn="r"/>
            <a:r>
              <a:rPr lang="en-GB" sz="2800" dirty="0"/>
              <a:t>RANJITH S</a:t>
            </a:r>
            <a:endParaRPr lang="en-IN" sz="2800" dirty="0"/>
          </a:p>
        </p:txBody>
      </p:sp>
      <p:sp>
        <p:nvSpPr>
          <p:cNvPr id="4" name="TextBox 3">
            <a:extLst>
              <a:ext uri="{FF2B5EF4-FFF2-40B4-BE49-F238E27FC236}">
                <a16:creationId xmlns:a16="http://schemas.microsoft.com/office/drawing/2014/main" id="{AA71A646-DA0B-450C-3EE2-5E77AF0DEE72}"/>
              </a:ext>
            </a:extLst>
          </p:cNvPr>
          <p:cNvSpPr txBox="1"/>
          <p:nvPr/>
        </p:nvSpPr>
        <p:spPr>
          <a:xfrm>
            <a:off x="5037221" y="5534525"/>
            <a:ext cx="6208295" cy="584775"/>
          </a:xfrm>
          <a:prstGeom prst="rect">
            <a:avLst/>
          </a:prstGeom>
          <a:noFill/>
        </p:spPr>
        <p:txBody>
          <a:bodyPr wrap="square" rtlCol="0">
            <a:spAutoFit/>
          </a:bodyPr>
          <a:lstStyle/>
          <a:p>
            <a:pPr algn="r"/>
            <a:r>
              <a:rPr lang="en-IN" sz="3200" dirty="0"/>
              <a:t>SSN COLLEGE OF ENGINEERING</a:t>
            </a:r>
          </a:p>
        </p:txBody>
      </p:sp>
    </p:spTree>
    <p:extLst>
      <p:ext uri="{BB962C8B-B14F-4D97-AF65-F5344CB8AC3E}">
        <p14:creationId xmlns:p14="http://schemas.microsoft.com/office/powerpoint/2010/main" val="1338167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5044F7-BD97-2FDE-4E33-A565BCF0EFEC}"/>
              </a:ext>
            </a:extLst>
          </p:cNvPr>
          <p:cNvSpPr>
            <a:spLocks noGrp="1"/>
          </p:cNvSpPr>
          <p:nvPr>
            <p:ph type="title"/>
          </p:nvPr>
        </p:nvSpPr>
        <p:spPr>
          <a:xfrm>
            <a:off x="288756" y="409074"/>
            <a:ext cx="3513223" cy="729917"/>
          </a:xfrm>
        </p:spPr>
        <p:txBody>
          <a:bodyPr/>
          <a:lstStyle/>
          <a:p>
            <a:r>
              <a:rPr lang="en-US" sz="3600" b="1" dirty="0"/>
              <a:t>Methodology :</a:t>
            </a:r>
          </a:p>
        </p:txBody>
      </p:sp>
      <p:sp>
        <p:nvSpPr>
          <p:cNvPr id="3" name="Content Placeholder 2">
            <a:extLst>
              <a:ext uri="{FF2B5EF4-FFF2-40B4-BE49-F238E27FC236}">
                <a16:creationId xmlns:a16="http://schemas.microsoft.com/office/drawing/2014/main" id="{DE597F60-88E2-C430-D52B-6604405AD55C}"/>
              </a:ext>
            </a:extLst>
          </p:cNvPr>
          <p:cNvSpPr>
            <a:spLocks noGrp="1"/>
          </p:cNvSpPr>
          <p:nvPr>
            <p:ph sz="quarter" idx="12"/>
          </p:nvPr>
        </p:nvSpPr>
        <p:spPr>
          <a:xfrm>
            <a:off x="593557" y="1732550"/>
            <a:ext cx="11004885" cy="4138862"/>
          </a:xfrm>
        </p:spPr>
        <p:txBody>
          <a:bodyPr>
            <a:normAutofit/>
          </a:bodyPr>
          <a:lstStyle/>
          <a:p>
            <a:r>
              <a:rPr lang="en-US" sz="2800" b="1" dirty="0"/>
              <a:t>To improve  reliability and scalability :</a:t>
            </a:r>
          </a:p>
          <a:p>
            <a:endParaRPr lang="en-US" sz="2800" b="1" dirty="0"/>
          </a:p>
          <a:p>
            <a:r>
              <a:rPr lang="en-US" sz="2800" dirty="0"/>
              <a:t>Generate monthly reports highlighting the most frequently trespassed areas in animal intrusion detection.</a:t>
            </a:r>
          </a:p>
          <a:p>
            <a:r>
              <a:rPr lang="en-US" sz="2800" dirty="0"/>
              <a:t>Include data on the number of human trespassers and animal trespassers.</a:t>
            </a:r>
          </a:p>
          <a:p>
            <a:r>
              <a:rPr lang="en-US" sz="2800" dirty="0"/>
              <a:t>Database to collect and store data from IoT devices, and send these monthly reports via email.</a:t>
            </a:r>
          </a:p>
        </p:txBody>
      </p:sp>
    </p:spTree>
    <p:extLst>
      <p:ext uri="{BB962C8B-B14F-4D97-AF65-F5344CB8AC3E}">
        <p14:creationId xmlns:p14="http://schemas.microsoft.com/office/powerpoint/2010/main" val="4223198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5044F7-BD97-2FDE-4E33-A565BCF0EFEC}"/>
              </a:ext>
            </a:extLst>
          </p:cNvPr>
          <p:cNvSpPr>
            <a:spLocks noGrp="1"/>
          </p:cNvSpPr>
          <p:nvPr>
            <p:ph type="title"/>
          </p:nvPr>
        </p:nvSpPr>
        <p:spPr>
          <a:xfrm>
            <a:off x="288756" y="409074"/>
            <a:ext cx="3513223" cy="729917"/>
          </a:xfrm>
        </p:spPr>
        <p:txBody>
          <a:bodyPr/>
          <a:lstStyle/>
          <a:p>
            <a:r>
              <a:rPr lang="en-US" sz="3600" b="1" dirty="0"/>
              <a:t>Methodology :</a:t>
            </a:r>
          </a:p>
        </p:txBody>
      </p:sp>
      <p:pic>
        <p:nvPicPr>
          <p:cNvPr id="4" name="Content Placeholder 3">
            <a:extLst>
              <a:ext uri="{FF2B5EF4-FFF2-40B4-BE49-F238E27FC236}">
                <a16:creationId xmlns:a16="http://schemas.microsoft.com/office/drawing/2014/main" id="{85981E8A-70CC-A7C5-5279-F47535BFFBB7}"/>
              </a:ext>
            </a:extLst>
          </p:cNvPr>
          <p:cNvPicPr>
            <a:picLocks noGrp="1" noChangeAspect="1"/>
          </p:cNvPicPr>
          <p:nvPr>
            <p:ph sz="quarter" idx="12"/>
          </p:nvPr>
        </p:nvPicPr>
        <p:blipFill>
          <a:blip r:embed="rId3"/>
          <a:stretch>
            <a:fillRect/>
          </a:stretch>
        </p:blipFill>
        <p:spPr>
          <a:xfrm>
            <a:off x="980388" y="1244338"/>
            <a:ext cx="9529769" cy="4627825"/>
          </a:xfrm>
        </p:spPr>
      </p:pic>
    </p:spTree>
    <p:extLst>
      <p:ext uri="{BB962C8B-B14F-4D97-AF65-F5344CB8AC3E}">
        <p14:creationId xmlns:p14="http://schemas.microsoft.com/office/powerpoint/2010/main" val="1950651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4A35F-399E-8374-6AE4-D7D8FC42329E}"/>
              </a:ext>
            </a:extLst>
          </p:cNvPr>
          <p:cNvSpPr>
            <a:spLocks noGrp="1"/>
          </p:cNvSpPr>
          <p:nvPr>
            <p:ph type="title"/>
          </p:nvPr>
        </p:nvSpPr>
        <p:spPr>
          <a:xfrm>
            <a:off x="0" y="208715"/>
            <a:ext cx="5502442" cy="793750"/>
          </a:xfrm>
        </p:spPr>
        <p:txBody>
          <a:bodyPr/>
          <a:lstStyle/>
          <a:p>
            <a:r>
              <a:rPr lang="en-IN" b="1" dirty="0"/>
              <a:t>Working Video :</a:t>
            </a:r>
          </a:p>
        </p:txBody>
      </p:sp>
      <p:pic>
        <p:nvPicPr>
          <p:cNvPr id="4" name="WhatsApp Video 2024-05-08 at 22.26.08_ba370ca3">
            <a:hlinkClick r:id="" action="ppaction://media"/>
            <a:extLst>
              <a:ext uri="{FF2B5EF4-FFF2-40B4-BE49-F238E27FC236}">
                <a16:creationId xmlns:a16="http://schemas.microsoft.com/office/drawing/2014/main" id="{BD200A3D-4592-1106-B643-8778C1E8457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87814" y="1003694"/>
            <a:ext cx="10016372" cy="5645591"/>
          </a:xfrm>
          <a:prstGeom prst="rect">
            <a:avLst/>
          </a:prstGeom>
        </p:spPr>
      </p:pic>
    </p:spTree>
    <p:extLst>
      <p:ext uri="{BB962C8B-B14F-4D97-AF65-F5344CB8AC3E}">
        <p14:creationId xmlns:p14="http://schemas.microsoft.com/office/powerpoint/2010/main" val="236150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30196-AEF1-2084-9282-1757E06B0162}"/>
              </a:ext>
            </a:extLst>
          </p:cNvPr>
          <p:cNvSpPr>
            <a:spLocks noGrp="1"/>
          </p:cNvSpPr>
          <p:nvPr>
            <p:ph type="title"/>
          </p:nvPr>
        </p:nvSpPr>
        <p:spPr>
          <a:xfrm>
            <a:off x="0" y="112461"/>
            <a:ext cx="5502442" cy="838521"/>
          </a:xfrm>
        </p:spPr>
        <p:txBody>
          <a:bodyPr/>
          <a:lstStyle/>
          <a:p>
            <a:r>
              <a:rPr lang="en-IN" b="1" dirty="0"/>
              <a:t>Working Video :</a:t>
            </a:r>
          </a:p>
        </p:txBody>
      </p:sp>
      <p:pic>
        <p:nvPicPr>
          <p:cNvPr id="4" name="WhatsApp Video 2024-05-08 at 22.33.02_d5c9e4f9">
            <a:hlinkClick r:id="" action="ppaction://media"/>
            <a:extLst>
              <a:ext uri="{FF2B5EF4-FFF2-40B4-BE49-F238E27FC236}">
                <a16:creationId xmlns:a16="http://schemas.microsoft.com/office/drawing/2014/main" id="{DBFD56C9-D5A8-368D-E686-D274963C43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42736" y="1049133"/>
            <a:ext cx="10106527" cy="5696406"/>
          </a:xfrm>
          <a:prstGeom prst="rect">
            <a:avLst/>
          </a:prstGeom>
        </p:spPr>
      </p:pic>
    </p:spTree>
    <p:extLst>
      <p:ext uri="{BB962C8B-B14F-4D97-AF65-F5344CB8AC3E}">
        <p14:creationId xmlns:p14="http://schemas.microsoft.com/office/powerpoint/2010/main" val="52939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5044F7-BD97-2FDE-4E33-A565BCF0EFEC}"/>
              </a:ext>
            </a:extLst>
          </p:cNvPr>
          <p:cNvSpPr>
            <a:spLocks noGrp="1"/>
          </p:cNvSpPr>
          <p:nvPr>
            <p:ph type="title"/>
          </p:nvPr>
        </p:nvSpPr>
        <p:spPr>
          <a:xfrm>
            <a:off x="288756" y="409074"/>
            <a:ext cx="3513223" cy="729917"/>
          </a:xfrm>
        </p:spPr>
        <p:txBody>
          <a:bodyPr/>
          <a:lstStyle/>
          <a:p>
            <a:r>
              <a:rPr lang="en-US" sz="3600" b="1" dirty="0"/>
              <a:t>Bottlenecks :</a:t>
            </a:r>
          </a:p>
        </p:txBody>
      </p:sp>
      <p:sp>
        <p:nvSpPr>
          <p:cNvPr id="3" name="Content Placeholder 2">
            <a:extLst>
              <a:ext uri="{FF2B5EF4-FFF2-40B4-BE49-F238E27FC236}">
                <a16:creationId xmlns:a16="http://schemas.microsoft.com/office/drawing/2014/main" id="{DE597F60-88E2-C430-D52B-6604405AD55C}"/>
              </a:ext>
            </a:extLst>
          </p:cNvPr>
          <p:cNvSpPr>
            <a:spLocks noGrp="1"/>
          </p:cNvSpPr>
          <p:nvPr>
            <p:ph sz="quarter" idx="12"/>
          </p:nvPr>
        </p:nvSpPr>
        <p:spPr>
          <a:xfrm>
            <a:off x="593557" y="1732550"/>
            <a:ext cx="11004885" cy="4138862"/>
          </a:xfrm>
        </p:spPr>
        <p:txBody>
          <a:bodyPr>
            <a:normAutofit/>
          </a:bodyPr>
          <a:lstStyle/>
          <a:p>
            <a:pPr marL="514350" indent="-514350">
              <a:buFont typeface="+mj-lt"/>
              <a:buAutoNum type="arabicPeriod"/>
            </a:pPr>
            <a:r>
              <a:rPr lang="en-US" sz="2800" dirty="0"/>
              <a:t>Limited number of available thermal image datasets.</a:t>
            </a:r>
          </a:p>
          <a:p>
            <a:pPr marL="514350" indent="-514350">
              <a:buFont typeface="+mj-lt"/>
              <a:buAutoNum type="arabicPeriod"/>
            </a:pPr>
            <a:endParaRPr lang="en-US" sz="2800" dirty="0"/>
          </a:p>
          <a:p>
            <a:pPr marL="514350" indent="-514350">
              <a:buFont typeface="+mj-lt"/>
              <a:buAutoNum type="arabicPeriod"/>
            </a:pPr>
            <a:r>
              <a:rPr lang="en-US" sz="2800" dirty="0"/>
              <a:t>Rare availability of ultrasonic transducers.</a:t>
            </a:r>
          </a:p>
          <a:p>
            <a:pPr marL="514350" indent="-514350">
              <a:buFont typeface="+mj-lt"/>
              <a:buAutoNum type="arabicPeriod"/>
            </a:pPr>
            <a:endParaRPr lang="en-US" sz="2800" dirty="0"/>
          </a:p>
          <a:p>
            <a:pPr marL="514350" indent="-514350">
              <a:buFont typeface="+mj-lt"/>
              <a:buAutoNum type="arabicPeriod"/>
            </a:pPr>
            <a:r>
              <a:rPr lang="en-US" sz="2800" dirty="0"/>
              <a:t>Underlying legal issues of handling animals for the project purpose.</a:t>
            </a:r>
          </a:p>
        </p:txBody>
      </p:sp>
    </p:spTree>
    <p:extLst>
      <p:ext uri="{BB962C8B-B14F-4D97-AF65-F5344CB8AC3E}">
        <p14:creationId xmlns:p14="http://schemas.microsoft.com/office/powerpoint/2010/main" val="1607207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0FA0B-FA9A-4596-1C73-509EE6A679D4}"/>
              </a:ext>
            </a:extLst>
          </p:cNvPr>
          <p:cNvSpPr>
            <a:spLocks noGrp="1"/>
          </p:cNvSpPr>
          <p:nvPr>
            <p:ph type="title"/>
          </p:nvPr>
        </p:nvSpPr>
        <p:spPr>
          <a:xfrm>
            <a:off x="566210" y="654425"/>
            <a:ext cx="7534656" cy="914400"/>
          </a:xfrm>
        </p:spPr>
        <p:txBody>
          <a:bodyPr/>
          <a:lstStyle/>
          <a:p>
            <a:r>
              <a:rPr lang="en-IN" sz="3600" b="1" dirty="0"/>
              <a:t>Reference :</a:t>
            </a:r>
          </a:p>
        </p:txBody>
      </p:sp>
      <p:sp>
        <p:nvSpPr>
          <p:cNvPr id="3" name="Content Placeholder 2">
            <a:extLst>
              <a:ext uri="{FF2B5EF4-FFF2-40B4-BE49-F238E27FC236}">
                <a16:creationId xmlns:a16="http://schemas.microsoft.com/office/drawing/2014/main" id="{3E6B8524-BF8D-E006-01AA-1F076DFB9E89}"/>
              </a:ext>
            </a:extLst>
          </p:cNvPr>
          <p:cNvSpPr>
            <a:spLocks noGrp="1"/>
          </p:cNvSpPr>
          <p:nvPr>
            <p:ph sz="quarter" idx="10"/>
          </p:nvPr>
        </p:nvSpPr>
        <p:spPr>
          <a:xfrm>
            <a:off x="914400" y="1976358"/>
            <a:ext cx="10439400" cy="4227217"/>
          </a:xfrm>
        </p:spPr>
        <p:txBody>
          <a:bodyPr>
            <a:normAutofit/>
          </a:bodyPr>
          <a:lstStyle/>
          <a:p>
            <a:r>
              <a:rPr lang="en-GB" sz="2800" dirty="0"/>
              <a:t>Hamrick, B., Campbell, T. A., Higginbotham, B., &amp; Lapidge, S. (2011). “ Managing an invasion: effective measures to control wild pigs”. </a:t>
            </a:r>
          </a:p>
          <a:p>
            <a:r>
              <a:rPr lang="en-IN" sz="2800" dirty="0" err="1"/>
              <a:t>Bavane</a:t>
            </a:r>
            <a:r>
              <a:rPr lang="en-IN" sz="2800" dirty="0"/>
              <a:t>, V., Raut, A., </a:t>
            </a:r>
            <a:r>
              <a:rPr lang="en-IN" sz="2800" dirty="0" err="1"/>
              <a:t>Sonune</a:t>
            </a:r>
            <a:r>
              <a:rPr lang="en-IN" sz="2800" dirty="0"/>
              <a:t>, S., </a:t>
            </a:r>
            <a:r>
              <a:rPr lang="en-IN" sz="2800" dirty="0" err="1"/>
              <a:t>Bawane</a:t>
            </a:r>
            <a:r>
              <a:rPr lang="en-IN" sz="2800" dirty="0"/>
              <a:t>, A. P., &amp; </a:t>
            </a:r>
            <a:r>
              <a:rPr lang="en-IN" sz="2800" dirty="0" err="1"/>
              <a:t>Jawandhiya</a:t>
            </a:r>
            <a:r>
              <a:rPr lang="en-IN" sz="2800" dirty="0"/>
              <a:t>, P. M. “Protection of Crops from Wild Animals Using Intelligent Surveillance System”.</a:t>
            </a:r>
            <a:endParaRPr lang="en-GB" sz="2800" dirty="0"/>
          </a:p>
          <a:p>
            <a:r>
              <a:rPr lang="en-GB" sz="2800" dirty="0" err="1"/>
              <a:t>Yalden</a:t>
            </a:r>
            <a:r>
              <a:rPr lang="en-GB" sz="2800" dirty="0"/>
              <a:t>, D. W., &amp; Largen, M. J. (1992). “The endemic mammals of Ethiopia” . Mammal Review, 22(3‐4), 115- 150.R. </a:t>
            </a:r>
            <a:endParaRPr lang="en-IN" sz="2800" dirty="0"/>
          </a:p>
        </p:txBody>
      </p:sp>
    </p:spTree>
    <p:extLst>
      <p:ext uri="{BB962C8B-B14F-4D97-AF65-F5344CB8AC3E}">
        <p14:creationId xmlns:p14="http://schemas.microsoft.com/office/powerpoint/2010/main" val="2198292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DC0028-4150-0F89-E59C-F563C67F6CFD}"/>
              </a:ext>
            </a:extLst>
          </p:cNvPr>
          <p:cNvSpPr>
            <a:spLocks noGrp="1"/>
          </p:cNvSpPr>
          <p:nvPr>
            <p:ph type="ctrTitle"/>
          </p:nvPr>
        </p:nvSpPr>
        <p:spPr>
          <a:xfrm>
            <a:off x="3922294" y="2298031"/>
            <a:ext cx="4347411" cy="2261937"/>
          </a:xfrm>
        </p:spPr>
        <p:txBody>
          <a:bodyPr/>
          <a:lstStyle/>
          <a:p>
            <a:r>
              <a:rPr lang="en-US" sz="5400" dirty="0"/>
              <a:t>THANK YOU</a:t>
            </a:r>
          </a:p>
        </p:txBody>
      </p:sp>
    </p:spTree>
    <p:extLst>
      <p:ext uri="{BB962C8B-B14F-4D97-AF65-F5344CB8AC3E}">
        <p14:creationId xmlns:p14="http://schemas.microsoft.com/office/powerpoint/2010/main" val="2188828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545903" y="509015"/>
            <a:ext cx="7534656" cy="914400"/>
          </a:xfrm>
        </p:spPr>
        <p:txBody>
          <a:bodyPr/>
          <a:lstStyle/>
          <a:p>
            <a:r>
              <a:rPr lang="en-US" sz="3600" b="1" dirty="0"/>
              <a:t>Problem Statement :</a:t>
            </a:r>
          </a:p>
        </p:txBody>
      </p:sp>
      <p:sp>
        <p:nvSpPr>
          <p:cNvPr id="5" name="Content Placeholder 4">
            <a:extLst>
              <a:ext uri="{FF2B5EF4-FFF2-40B4-BE49-F238E27FC236}">
                <a16:creationId xmlns:a16="http://schemas.microsoft.com/office/drawing/2014/main" id="{1183C295-32CC-193F-377A-4C35901E9EE5}"/>
              </a:ext>
            </a:extLst>
          </p:cNvPr>
          <p:cNvSpPr>
            <a:spLocks noGrp="1"/>
          </p:cNvSpPr>
          <p:nvPr>
            <p:ph sz="quarter" idx="10"/>
          </p:nvPr>
        </p:nvSpPr>
        <p:spPr>
          <a:xfrm>
            <a:off x="896589" y="1831690"/>
            <a:ext cx="6288505" cy="4377730"/>
          </a:xfrm>
        </p:spPr>
        <p:txBody>
          <a:bodyPr>
            <a:noAutofit/>
          </a:bodyPr>
          <a:lstStyle/>
          <a:p>
            <a:pPr marL="0" indent="0" algn="just">
              <a:buNone/>
            </a:pPr>
            <a:r>
              <a:rPr lang="en-GB" sz="2650" dirty="0"/>
              <a:t>      Agricultural fields are frequently plagued by the intrusion of animals, leading to crop damage and financial losses for farmers. Traditional methods of animal deterrence, such as fences or scarecrows, are often ineffective or labour-intensive. There is a need for an automated system that can detect animals using thermal camera technology and emit radiation to repel them, providing a cost-effective and efficient solution to protect agricultural yields.</a:t>
            </a:r>
            <a:endParaRPr lang="en-IN" sz="2650" dirty="0"/>
          </a:p>
        </p:txBody>
      </p:sp>
      <p:pic>
        <p:nvPicPr>
          <p:cNvPr id="4" name="Picture 3" descr="A group of animals in a field&#10;&#10;Description automatically generated">
            <a:extLst>
              <a:ext uri="{FF2B5EF4-FFF2-40B4-BE49-F238E27FC236}">
                <a16:creationId xmlns:a16="http://schemas.microsoft.com/office/drawing/2014/main" id="{6A9C8D42-B5E9-BE7B-1A63-7AE899BCA96C}"/>
              </a:ext>
            </a:extLst>
          </p:cNvPr>
          <p:cNvPicPr>
            <a:picLocks noChangeAspect="1"/>
          </p:cNvPicPr>
          <p:nvPr/>
        </p:nvPicPr>
        <p:blipFill>
          <a:blip r:embed="rId3"/>
          <a:stretch>
            <a:fillRect/>
          </a:stretch>
        </p:blipFill>
        <p:spPr>
          <a:xfrm>
            <a:off x="7535779" y="1383878"/>
            <a:ext cx="4110318" cy="2157917"/>
          </a:xfrm>
          <a:prstGeom prst="rect">
            <a:avLst/>
          </a:prstGeom>
        </p:spPr>
      </p:pic>
      <p:pic>
        <p:nvPicPr>
          <p:cNvPr id="7" name="Picture 6" descr="An elephant in the woods&#10;&#10;Description automatically generated">
            <a:extLst>
              <a:ext uri="{FF2B5EF4-FFF2-40B4-BE49-F238E27FC236}">
                <a16:creationId xmlns:a16="http://schemas.microsoft.com/office/drawing/2014/main" id="{2DA155EA-FF7C-95EE-16B9-D3F3E669F4BE}"/>
              </a:ext>
            </a:extLst>
          </p:cNvPr>
          <p:cNvPicPr>
            <a:picLocks noChangeAspect="1"/>
          </p:cNvPicPr>
          <p:nvPr/>
        </p:nvPicPr>
        <p:blipFill>
          <a:blip r:embed="rId4"/>
          <a:stretch>
            <a:fillRect/>
          </a:stretch>
        </p:blipFill>
        <p:spPr>
          <a:xfrm>
            <a:off x="7588472" y="3959458"/>
            <a:ext cx="4004932" cy="2249962"/>
          </a:xfrm>
          <a:prstGeom prst="rect">
            <a:avLst/>
          </a:prstGeom>
        </p:spPr>
      </p:pic>
    </p:spTree>
    <p:extLst>
      <p:ext uri="{BB962C8B-B14F-4D97-AF65-F5344CB8AC3E}">
        <p14:creationId xmlns:p14="http://schemas.microsoft.com/office/powerpoint/2010/main" val="1966913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2A3D95EF-8A67-7F71-37EF-9EB02511B163}"/>
              </a:ext>
            </a:extLst>
          </p:cNvPr>
          <p:cNvSpPr>
            <a:spLocks noGrp="1"/>
          </p:cNvSpPr>
          <p:nvPr>
            <p:ph type="title"/>
          </p:nvPr>
        </p:nvSpPr>
        <p:spPr>
          <a:xfrm>
            <a:off x="616197" y="888921"/>
            <a:ext cx="2855495" cy="689811"/>
          </a:xfrm>
        </p:spPr>
        <p:txBody>
          <a:bodyPr anchor="b"/>
          <a:lstStyle/>
          <a:p>
            <a:r>
              <a:rPr lang="en-US" sz="3600" b="1" dirty="0"/>
              <a:t>Objectives :</a:t>
            </a:r>
          </a:p>
        </p:txBody>
      </p:sp>
      <p:sp>
        <p:nvSpPr>
          <p:cNvPr id="15" name="Text Placeholder 14">
            <a:extLst>
              <a:ext uri="{FF2B5EF4-FFF2-40B4-BE49-F238E27FC236}">
                <a16:creationId xmlns:a16="http://schemas.microsoft.com/office/drawing/2014/main" id="{C7846849-DC0A-EE3B-2E5E-D669EC1273D6}"/>
              </a:ext>
            </a:extLst>
          </p:cNvPr>
          <p:cNvSpPr>
            <a:spLocks noGrp="1"/>
          </p:cNvSpPr>
          <p:nvPr>
            <p:ph type="body" sz="quarter" idx="13"/>
          </p:nvPr>
        </p:nvSpPr>
        <p:spPr>
          <a:xfrm>
            <a:off x="980452" y="2005263"/>
            <a:ext cx="10231096" cy="4178969"/>
          </a:xfrm>
        </p:spPr>
        <p:txBody>
          <a:bodyPr>
            <a:normAutofit/>
          </a:bodyPr>
          <a:lstStyle/>
          <a:p>
            <a:pPr marL="457200" indent="-457200" algn="l">
              <a:buFont typeface="Arial" panose="020B0604020202020204" pitchFamily="34" charset="0"/>
              <a:buChar char="•"/>
            </a:pPr>
            <a:r>
              <a:rPr lang="en-GB" sz="2800" dirty="0"/>
              <a:t>Develop a thermal camera-based detection system capable of accurately identifying animals in agricultural fields.</a:t>
            </a:r>
          </a:p>
          <a:p>
            <a:pPr marL="457200" indent="-457200" algn="l">
              <a:buFont typeface="Arial" panose="020B0604020202020204" pitchFamily="34" charset="0"/>
              <a:buChar char="•"/>
            </a:pPr>
            <a:r>
              <a:rPr lang="en-GB" sz="2800" dirty="0"/>
              <a:t>Design a radiation emission mechanism that effectively deters detected animals without causing harm.</a:t>
            </a:r>
          </a:p>
          <a:p>
            <a:pPr marL="457200" indent="-457200" algn="l">
              <a:buFont typeface="Arial" panose="020B0604020202020204" pitchFamily="34" charset="0"/>
              <a:buChar char="•"/>
            </a:pPr>
            <a:r>
              <a:rPr lang="en-GB" sz="2800" dirty="0"/>
              <a:t>Create an automated control system to integrate detection and emission processes seamlessly.</a:t>
            </a:r>
          </a:p>
          <a:p>
            <a:r>
              <a:rPr lang="en-GB" dirty="0"/>
              <a:t>.</a:t>
            </a:r>
            <a:endParaRPr lang="en-US" dirty="0"/>
          </a:p>
        </p:txBody>
      </p:sp>
    </p:spTree>
    <p:extLst>
      <p:ext uri="{BB962C8B-B14F-4D97-AF65-F5344CB8AC3E}">
        <p14:creationId xmlns:p14="http://schemas.microsoft.com/office/powerpoint/2010/main" val="1096717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49404F1-8E94-7D3D-71E2-A1A4B7CBCB4A}"/>
              </a:ext>
            </a:extLst>
          </p:cNvPr>
          <p:cNvSpPr>
            <a:spLocks noGrp="1"/>
          </p:cNvSpPr>
          <p:nvPr>
            <p:ph type="title"/>
          </p:nvPr>
        </p:nvSpPr>
        <p:spPr>
          <a:xfrm>
            <a:off x="529389" y="203897"/>
            <a:ext cx="10360152" cy="914400"/>
          </a:xfrm>
        </p:spPr>
        <p:txBody>
          <a:bodyPr/>
          <a:lstStyle/>
          <a:p>
            <a:r>
              <a:rPr lang="en-US" sz="3600" b="1" dirty="0"/>
              <a:t>Existing System :</a:t>
            </a:r>
          </a:p>
        </p:txBody>
      </p:sp>
      <p:sp>
        <p:nvSpPr>
          <p:cNvPr id="14" name="Content Placeholder 13">
            <a:extLst>
              <a:ext uri="{FF2B5EF4-FFF2-40B4-BE49-F238E27FC236}">
                <a16:creationId xmlns:a16="http://schemas.microsoft.com/office/drawing/2014/main" id="{F4A3718F-D67C-255A-4B64-BA379609FCD0}"/>
              </a:ext>
            </a:extLst>
          </p:cNvPr>
          <p:cNvSpPr>
            <a:spLocks noGrp="1"/>
          </p:cNvSpPr>
          <p:nvPr>
            <p:ph sz="quarter" idx="11"/>
          </p:nvPr>
        </p:nvSpPr>
        <p:spPr>
          <a:xfrm>
            <a:off x="824290" y="1452025"/>
            <a:ext cx="7176837" cy="4592693"/>
          </a:xfrm>
        </p:spPr>
        <p:txBody>
          <a:bodyPr>
            <a:normAutofit/>
          </a:bodyPr>
          <a:lstStyle/>
          <a:p>
            <a:pPr algn="just"/>
            <a:r>
              <a:rPr lang="en-GB" sz="2650" dirty="0"/>
              <a:t>      Currently, farmers primarily rely on manual methods or inefficient deterrents such as fences, chemical repellents, or human labour to protect their crops from animal intrusion. These methods are often ineffective, labour-intensive, or environmentally damaging. Some advanced systems utilize motion sensors or sound-based repellents, but these may also have limitations in effectiveness or practicality. There is a clear gap in the market for an automated system that combines thermal imaging technology with non-harmful radiation emission to effectively repel animals from agricultural fields.</a:t>
            </a:r>
            <a:endParaRPr lang="en-US" sz="2650" dirty="0"/>
          </a:p>
        </p:txBody>
      </p:sp>
      <p:pic>
        <p:nvPicPr>
          <p:cNvPr id="4" name="Picture 3" descr="A fence with a wire fence&#10;&#10;Description automatically generated with medium confidence">
            <a:extLst>
              <a:ext uri="{FF2B5EF4-FFF2-40B4-BE49-F238E27FC236}">
                <a16:creationId xmlns:a16="http://schemas.microsoft.com/office/drawing/2014/main" id="{2800DB39-DC65-203C-AACE-88185A20F29D}"/>
              </a:ext>
            </a:extLst>
          </p:cNvPr>
          <p:cNvPicPr>
            <a:picLocks noChangeAspect="1"/>
          </p:cNvPicPr>
          <p:nvPr/>
        </p:nvPicPr>
        <p:blipFill>
          <a:blip r:embed="rId3"/>
          <a:stretch>
            <a:fillRect/>
          </a:stretch>
        </p:blipFill>
        <p:spPr>
          <a:xfrm>
            <a:off x="8861969" y="718602"/>
            <a:ext cx="2535405" cy="2535405"/>
          </a:xfrm>
          <a:prstGeom prst="rect">
            <a:avLst/>
          </a:prstGeom>
        </p:spPr>
      </p:pic>
      <p:pic>
        <p:nvPicPr>
          <p:cNvPr id="6" name="Picture 5" descr="A two animals walking on a dirt road&#10;&#10;Description automatically generated">
            <a:extLst>
              <a:ext uri="{FF2B5EF4-FFF2-40B4-BE49-F238E27FC236}">
                <a16:creationId xmlns:a16="http://schemas.microsoft.com/office/drawing/2014/main" id="{BA0F87DE-3815-9590-5E85-18D09F7DF5E6}"/>
              </a:ext>
            </a:extLst>
          </p:cNvPr>
          <p:cNvPicPr>
            <a:picLocks noChangeAspect="1"/>
          </p:cNvPicPr>
          <p:nvPr/>
        </p:nvPicPr>
        <p:blipFill>
          <a:blip r:embed="rId4"/>
          <a:stretch>
            <a:fillRect/>
          </a:stretch>
        </p:blipFill>
        <p:spPr>
          <a:xfrm>
            <a:off x="8578998" y="3603993"/>
            <a:ext cx="3101349" cy="2056329"/>
          </a:xfrm>
          <a:prstGeom prst="rect">
            <a:avLst/>
          </a:prstGeom>
        </p:spPr>
      </p:pic>
    </p:spTree>
    <p:extLst>
      <p:ext uri="{BB962C8B-B14F-4D97-AF65-F5344CB8AC3E}">
        <p14:creationId xmlns:p14="http://schemas.microsoft.com/office/powerpoint/2010/main" val="4230106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49C0DA-C8AE-5ECC-149A-D60ECFF8C1EB}"/>
              </a:ext>
            </a:extLst>
          </p:cNvPr>
          <p:cNvSpPr>
            <a:spLocks noGrp="1"/>
          </p:cNvSpPr>
          <p:nvPr>
            <p:ph type="title"/>
          </p:nvPr>
        </p:nvSpPr>
        <p:spPr>
          <a:xfrm>
            <a:off x="705853" y="457200"/>
            <a:ext cx="10360152" cy="914400"/>
          </a:xfrm>
        </p:spPr>
        <p:txBody>
          <a:bodyPr/>
          <a:lstStyle/>
          <a:p>
            <a:r>
              <a:rPr lang="en-US" sz="3600" b="1" dirty="0"/>
              <a:t>Proposed System:</a:t>
            </a:r>
          </a:p>
        </p:txBody>
      </p:sp>
      <p:sp>
        <p:nvSpPr>
          <p:cNvPr id="25" name="Content Placeholder 24">
            <a:extLst>
              <a:ext uri="{FF2B5EF4-FFF2-40B4-BE49-F238E27FC236}">
                <a16:creationId xmlns:a16="http://schemas.microsoft.com/office/drawing/2014/main" id="{7798761A-B671-4825-623F-F4726F2BDF28}"/>
              </a:ext>
            </a:extLst>
          </p:cNvPr>
          <p:cNvSpPr>
            <a:spLocks noGrp="1"/>
          </p:cNvSpPr>
          <p:nvPr>
            <p:ph sz="quarter" idx="12"/>
          </p:nvPr>
        </p:nvSpPr>
        <p:spPr>
          <a:xfrm>
            <a:off x="921259" y="1732547"/>
            <a:ext cx="10360152" cy="4211053"/>
          </a:xfrm>
        </p:spPr>
        <p:txBody>
          <a:bodyPr>
            <a:normAutofit/>
          </a:bodyPr>
          <a:lstStyle/>
          <a:p>
            <a:pPr algn="just"/>
            <a:r>
              <a:rPr lang="en-GB" sz="3200" dirty="0"/>
              <a:t>    To protect the crops from damage caused by animal as well as to divert the animal without any harm. Animals motion is detected via ultrasonic sensor and identify the animal using Infrared Camera with the help of deep learning algorithm present in the system which is already programmed and trained. Based on the animal it detects, It diverts the animal by producing the Specific frequency radiations through the transducer at different higher frequencies which irritates the animal to evict from the area.</a:t>
            </a:r>
            <a:endParaRPr lang="en-US" sz="3200" dirty="0"/>
          </a:p>
        </p:txBody>
      </p:sp>
    </p:spTree>
    <p:extLst>
      <p:ext uri="{BB962C8B-B14F-4D97-AF65-F5344CB8AC3E}">
        <p14:creationId xmlns:p14="http://schemas.microsoft.com/office/powerpoint/2010/main" val="3748348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5044F7-BD97-2FDE-4E33-A565BCF0EFEC}"/>
              </a:ext>
            </a:extLst>
          </p:cNvPr>
          <p:cNvSpPr>
            <a:spLocks noGrp="1"/>
          </p:cNvSpPr>
          <p:nvPr>
            <p:ph type="title"/>
          </p:nvPr>
        </p:nvSpPr>
        <p:spPr>
          <a:xfrm>
            <a:off x="288756" y="409074"/>
            <a:ext cx="11730419" cy="729917"/>
          </a:xfrm>
        </p:spPr>
        <p:txBody>
          <a:bodyPr/>
          <a:lstStyle/>
          <a:p>
            <a:r>
              <a:rPr lang="en-US" sz="3600" b="1" dirty="0"/>
              <a:t>IOT Hardware devices   :</a:t>
            </a:r>
          </a:p>
        </p:txBody>
      </p:sp>
      <p:pic>
        <p:nvPicPr>
          <p:cNvPr id="4" name="Content Placeholder 3">
            <a:extLst>
              <a:ext uri="{FF2B5EF4-FFF2-40B4-BE49-F238E27FC236}">
                <a16:creationId xmlns:a16="http://schemas.microsoft.com/office/drawing/2014/main" id="{09B6181F-B8E0-3B7B-4E1B-149D7E0DBCBD}"/>
              </a:ext>
            </a:extLst>
          </p:cNvPr>
          <p:cNvPicPr>
            <a:picLocks noGrp="1" noChangeAspect="1"/>
          </p:cNvPicPr>
          <p:nvPr>
            <p:ph sz="quarter" idx="12"/>
          </p:nvPr>
        </p:nvPicPr>
        <p:blipFill>
          <a:blip r:embed="rId3"/>
          <a:stretch>
            <a:fillRect/>
          </a:stretch>
        </p:blipFill>
        <p:spPr>
          <a:xfrm>
            <a:off x="580945" y="1941163"/>
            <a:ext cx="2972960" cy="2357460"/>
          </a:xfrm>
        </p:spPr>
      </p:pic>
      <p:pic>
        <p:nvPicPr>
          <p:cNvPr id="7" name="Picture 6">
            <a:extLst>
              <a:ext uri="{FF2B5EF4-FFF2-40B4-BE49-F238E27FC236}">
                <a16:creationId xmlns:a16="http://schemas.microsoft.com/office/drawing/2014/main" id="{6565045F-88C1-4393-323E-72F715B2863E}"/>
              </a:ext>
            </a:extLst>
          </p:cNvPr>
          <p:cNvPicPr>
            <a:picLocks noChangeAspect="1"/>
          </p:cNvPicPr>
          <p:nvPr/>
        </p:nvPicPr>
        <p:blipFill>
          <a:blip r:embed="rId4"/>
          <a:stretch>
            <a:fillRect/>
          </a:stretch>
        </p:blipFill>
        <p:spPr>
          <a:xfrm>
            <a:off x="4003564" y="2009557"/>
            <a:ext cx="1233488" cy="1315698"/>
          </a:xfrm>
          <a:prstGeom prst="rect">
            <a:avLst/>
          </a:prstGeom>
        </p:spPr>
      </p:pic>
      <p:pic>
        <p:nvPicPr>
          <p:cNvPr id="9" name="Picture 8">
            <a:extLst>
              <a:ext uri="{FF2B5EF4-FFF2-40B4-BE49-F238E27FC236}">
                <a16:creationId xmlns:a16="http://schemas.microsoft.com/office/drawing/2014/main" id="{FA1B72FB-80BD-934C-ACF0-D591C072420D}"/>
              </a:ext>
            </a:extLst>
          </p:cNvPr>
          <p:cNvPicPr>
            <a:picLocks noChangeAspect="1"/>
          </p:cNvPicPr>
          <p:nvPr/>
        </p:nvPicPr>
        <p:blipFill>
          <a:blip r:embed="rId5"/>
          <a:stretch>
            <a:fillRect/>
          </a:stretch>
        </p:blipFill>
        <p:spPr>
          <a:xfrm>
            <a:off x="5872601" y="2006464"/>
            <a:ext cx="1809947" cy="1384093"/>
          </a:xfrm>
          <a:prstGeom prst="rect">
            <a:avLst/>
          </a:prstGeom>
        </p:spPr>
      </p:pic>
      <p:pic>
        <p:nvPicPr>
          <p:cNvPr id="11" name="Picture 10">
            <a:extLst>
              <a:ext uri="{FF2B5EF4-FFF2-40B4-BE49-F238E27FC236}">
                <a16:creationId xmlns:a16="http://schemas.microsoft.com/office/drawing/2014/main" id="{0732D42B-FFD0-82C1-DDD6-6F23320E442E}"/>
              </a:ext>
            </a:extLst>
          </p:cNvPr>
          <p:cNvPicPr>
            <a:picLocks noChangeAspect="1"/>
          </p:cNvPicPr>
          <p:nvPr/>
        </p:nvPicPr>
        <p:blipFill>
          <a:blip r:embed="rId6"/>
          <a:stretch>
            <a:fillRect/>
          </a:stretch>
        </p:blipFill>
        <p:spPr>
          <a:xfrm>
            <a:off x="8318098" y="1993908"/>
            <a:ext cx="1743959" cy="1381686"/>
          </a:xfrm>
          <a:prstGeom prst="rect">
            <a:avLst/>
          </a:prstGeom>
        </p:spPr>
      </p:pic>
      <p:pic>
        <p:nvPicPr>
          <p:cNvPr id="13" name="Picture 12">
            <a:extLst>
              <a:ext uri="{FF2B5EF4-FFF2-40B4-BE49-F238E27FC236}">
                <a16:creationId xmlns:a16="http://schemas.microsoft.com/office/drawing/2014/main" id="{68C65622-72E8-D273-2F0B-55A1BAD38DC2}"/>
              </a:ext>
            </a:extLst>
          </p:cNvPr>
          <p:cNvPicPr>
            <a:picLocks noChangeAspect="1"/>
          </p:cNvPicPr>
          <p:nvPr/>
        </p:nvPicPr>
        <p:blipFill>
          <a:blip r:embed="rId7"/>
          <a:stretch>
            <a:fillRect/>
          </a:stretch>
        </p:blipFill>
        <p:spPr>
          <a:xfrm>
            <a:off x="10416244" y="1959217"/>
            <a:ext cx="1775756" cy="1416377"/>
          </a:xfrm>
          <a:prstGeom prst="rect">
            <a:avLst/>
          </a:prstGeom>
        </p:spPr>
      </p:pic>
      <p:sp>
        <p:nvSpPr>
          <p:cNvPr id="14" name="TextBox 13">
            <a:extLst>
              <a:ext uri="{FF2B5EF4-FFF2-40B4-BE49-F238E27FC236}">
                <a16:creationId xmlns:a16="http://schemas.microsoft.com/office/drawing/2014/main" id="{C4278062-0B1E-6A09-F7D4-A36E85E84746}"/>
              </a:ext>
            </a:extLst>
          </p:cNvPr>
          <p:cNvSpPr txBox="1"/>
          <p:nvPr/>
        </p:nvSpPr>
        <p:spPr>
          <a:xfrm>
            <a:off x="580945" y="1389608"/>
            <a:ext cx="2972959" cy="461665"/>
          </a:xfrm>
          <a:prstGeom prst="rect">
            <a:avLst/>
          </a:prstGeom>
          <a:noFill/>
        </p:spPr>
        <p:txBody>
          <a:bodyPr wrap="square" rtlCol="0">
            <a:spAutoFit/>
          </a:bodyPr>
          <a:lstStyle/>
          <a:p>
            <a:r>
              <a:rPr lang="en-US" sz="2400" dirty="0"/>
              <a:t>Arduino UNO</a:t>
            </a:r>
            <a:endParaRPr lang="en-IN" sz="2400" dirty="0"/>
          </a:p>
        </p:txBody>
      </p:sp>
      <p:sp>
        <p:nvSpPr>
          <p:cNvPr id="15" name="TextBox 14">
            <a:extLst>
              <a:ext uri="{FF2B5EF4-FFF2-40B4-BE49-F238E27FC236}">
                <a16:creationId xmlns:a16="http://schemas.microsoft.com/office/drawing/2014/main" id="{B6932040-DE26-C84A-D5B4-AD684AC5FB8C}"/>
              </a:ext>
            </a:extLst>
          </p:cNvPr>
          <p:cNvSpPr txBox="1"/>
          <p:nvPr/>
        </p:nvSpPr>
        <p:spPr>
          <a:xfrm>
            <a:off x="3862162" y="1389608"/>
            <a:ext cx="1233488" cy="461665"/>
          </a:xfrm>
          <a:prstGeom prst="rect">
            <a:avLst/>
          </a:prstGeom>
          <a:noFill/>
        </p:spPr>
        <p:txBody>
          <a:bodyPr wrap="square" rtlCol="0">
            <a:spAutoFit/>
          </a:bodyPr>
          <a:lstStyle/>
          <a:p>
            <a:r>
              <a:rPr lang="en-US" sz="2400" dirty="0"/>
              <a:t>LED Pin</a:t>
            </a:r>
            <a:endParaRPr lang="en-IN" sz="2400" dirty="0"/>
          </a:p>
        </p:txBody>
      </p:sp>
      <p:sp>
        <p:nvSpPr>
          <p:cNvPr id="16" name="TextBox 15">
            <a:extLst>
              <a:ext uri="{FF2B5EF4-FFF2-40B4-BE49-F238E27FC236}">
                <a16:creationId xmlns:a16="http://schemas.microsoft.com/office/drawing/2014/main" id="{825EA6C4-B5CC-E341-97AA-51747E5A9660}"/>
              </a:ext>
            </a:extLst>
          </p:cNvPr>
          <p:cNvSpPr txBox="1"/>
          <p:nvPr/>
        </p:nvSpPr>
        <p:spPr>
          <a:xfrm>
            <a:off x="5872601" y="1381783"/>
            <a:ext cx="1809947" cy="461665"/>
          </a:xfrm>
          <a:prstGeom prst="rect">
            <a:avLst/>
          </a:prstGeom>
          <a:noFill/>
        </p:spPr>
        <p:txBody>
          <a:bodyPr wrap="square" rtlCol="0">
            <a:spAutoFit/>
          </a:bodyPr>
          <a:lstStyle/>
          <a:p>
            <a:r>
              <a:rPr lang="en-US" sz="2400" dirty="0"/>
              <a:t>PIR sensor</a:t>
            </a:r>
            <a:endParaRPr lang="en-IN" sz="2400" dirty="0"/>
          </a:p>
        </p:txBody>
      </p:sp>
      <p:sp>
        <p:nvSpPr>
          <p:cNvPr id="18" name="TextBox 17">
            <a:extLst>
              <a:ext uri="{FF2B5EF4-FFF2-40B4-BE49-F238E27FC236}">
                <a16:creationId xmlns:a16="http://schemas.microsoft.com/office/drawing/2014/main" id="{9B0F59D0-EF5D-FD50-2ED8-23F81C1F28BD}"/>
              </a:ext>
            </a:extLst>
          </p:cNvPr>
          <p:cNvSpPr txBox="1"/>
          <p:nvPr/>
        </p:nvSpPr>
        <p:spPr>
          <a:xfrm>
            <a:off x="8318098" y="1138991"/>
            <a:ext cx="1633979" cy="830997"/>
          </a:xfrm>
          <a:prstGeom prst="rect">
            <a:avLst/>
          </a:prstGeom>
          <a:noFill/>
        </p:spPr>
        <p:txBody>
          <a:bodyPr wrap="square" rtlCol="0">
            <a:spAutoFit/>
          </a:bodyPr>
          <a:lstStyle/>
          <a:p>
            <a:r>
              <a:rPr lang="en-US" sz="2400" dirty="0"/>
              <a:t>Ultrasonic sensor</a:t>
            </a:r>
            <a:endParaRPr lang="en-IN" sz="2400" dirty="0"/>
          </a:p>
        </p:txBody>
      </p:sp>
      <p:sp>
        <p:nvSpPr>
          <p:cNvPr id="19" name="TextBox 18">
            <a:extLst>
              <a:ext uri="{FF2B5EF4-FFF2-40B4-BE49-F238E27FC236}">
                <a16:creationId xmlns:a16="http://schemas.microsoft.com/office/drawing/2014/main" id="{FDE1348A-0064-9C87-B479-1AE78C7F9094}"/>
              </a:ext>
            </a:extLst>
          </p:cNvPr>
          <p:cNvSpPr txBox="1"/>
          <p:nvPr/>
        </p:nvSpPr>
        <p:spPr>
          <a:xfrm>
            <a:off x="10558021" y="1138991"/>
            <a:ext cx="1633979" cy="830997"/>
          </a:xfrm>
          <a:prstGeom prst="rect">
            <a:avLst/>
          </a:prstGeom>
          <a:noFill/>
        </p:spPr>
        <p:txBody>
          <a:bodyPr wrap="square" rtlCol="0">
            <a:spAutoFit/>
          </a:bodyPr>
          <a:lstStyle/>
          <a:p>
            <a:r>
              <a:rPr lang="en-US" sz="2400" dirty="0"/>
              <a:t>Thermal Camera</a:t>
            </a:r>
            <a:endParaRPr lang="en-IN" sz="2400" dirty="0"/>
          </a:p>
        </p:txBody>
      </p:sp>
    </p:spTree>
    <p:extLst>
      <p:ext uri="{BB962C8B-B14F-4D97-AF65-F5344CB8AC3E}">
        <p14:creationId xmlns:p14="http://schemas.microsoft.com/office/powerpoint/2010/main" val="3785895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5044F7-BD97-2FDE-4E33-A565BCF0EFEC}"/>
              </a:ext>
            </a:extLst>
          </p:cNvPr>
          <p:cNvSpPr>
            <a:spLocks noGrp="1"/>
          </p:cNvSpPr>
          <p:nvPr>
            <p:ph type="title"/>
          </p:nvPr>
        </p:nvSpPr>
        <p:spPr>
          <a:xfrm>
            <a:off x="288756" y="409074"/>
            <a:ext cx="11730419" cy="729917"/>
          </a:xfrm>
        </p:spPr>
        <p:txBody>
          <a:bodyPr/>
          <a:lstStyle/>
          <a:p>
            <a:r>
              <a:rPr lang="en-US" sz="3600" b="1" dirty="0"/>
              <a:t>IOT </a:t>
            </a:r>
            <a:r>
              <a:rPr lang="en-US" sz="3600" b="1" dirty="0" err="1"/>
              <a:t>Softwares</a:t>
            </a:r>
            <a:r>
              <a:rPr lang="en-US" sz="3600" b="1" dirty="0"/>
              <a:t>   :</a:t>
            </a:r>
          </a:p>
        </p:txBody>
      </p:sp>
      <p:pic>
        <p:nvPicPr>
          <p:cNvPr id="8" name="Content Placeholder 7">
            <a:extLst>
              <a:ext uri="{FF2B5EF4-FFF2-40B4-BE49-F238E27FC236}">
                <a16:creationId xmlns:a16="http://schemas.microsoft.com/office/drawing/2014/main" id="{8D45594F-BBB5-10D4-2EC9-4B0CEF4A12CA}"/>
              </a:ext>
            </a:extLst>
          </p:cNvPr>
          <p:cNvPicPr>
            <a:picLocks noGrp="1" noChangeAspect="1"/>
          </p:cNvPicPr>
          <p:nvPr>
            <p:ph sz="quarter" idx="12"/>
          </p:nvPr>
        </p:nvPicPr>
        <p:blipFill>
          <a:blip r:embed="rId3"/>
          <a:stretch>
            <a:fillRect/>
          </a:stretch>
        </p:blipFill>
        <p:spPr>
          <a:xfrm>
            <a:off x="135135" y="2685548"/>
            <a:ext cx="3487918" cy="1980720"/>
          </a:xfrm>
        </p:spPr>
      </p:pic>
      <p:pic>
        <p:nvPicPr>
          <p:cNvPr id="12" name="Picture 11">
            <a:extLst>
              <a:ext uri="{FF2B5EF4-FFF2-40B4-BE49-F238E27FC236}">
                <a16:creationId xmlns:a16="http://schemas.microsoft.com/office/drawing/2014/main" id="{F349DCD1-D151-BCEC-C1CF-539287E8C6FC}"/>
              </a:ext>
            </a:extLst>
          </p:cNvPr>
          <p:cNvPicPr>
            <a:picLocks noChangeAspect="1"/>
          </p:cNvPicPr>
          <p:nvPr/>
        </p:nvPicPr>
        <p:blipFill>
          <a:blip r:embed="rId4"/>
          <a:stretch>
            <a:fillRect/>
          </a:stretch>
        </p:blipFill>
        <p:spPr>
          <a:xfrm>
            <a:off x="3962401" y="2719551"/>
            <a:ext cx="3487917" cy="1980720"/>
          </a:xfrm>
          <a:prstGeom prst="rect">
            <a:avLst/>
          </a:prstGeom>
        </p:spPr>
      </p:pic>
      <p:pic>
        <p:nvPicPr>
          <p:cNvPr id="15" name="Picture 14">
            <a:extLst>
              <a:ext uri="{FF2B5EF4-FFF2-40B4-BE49-F238E27FC236}">
                <a16:creationId xmlns:a16="http://schemas.microsoft.com/office/drawing/2014/main" id="{500CBB46-05AA-6D48-88A3-F46F59BF15AD}"/>
              </a:ext>
            </a:extLst>
          </p:cNvPr>
          <p:cNvPicPr>
            <a:picLocks noChangeAspect="1"/>
          </p:cNvPicPr>
          <p:nvPr/>
        </p:nvPicPr>
        <p:blipFill>
          <a:blip r:embed="rId5"/>
          <a:stretch>
            <a:fillRect/>
          </a:stretch>
        </p:blipFill>
        <p:spPr>
          <a:xfrm>
            <a:off x="8229600" y="2719551"/>
            <a:ext cx="3450210" cy="1946717"/>
          </a:xfrm>
          <a:prstGeom prst="rect">
            <a:avLst/>
          </a:prstGeom>
        </p:spPr>
      </p:pic>
      <p:sp>
        <p:nvSpPr>
          <p:cNvPr id="16" name="TextBox 15">
            <a:extLst>
              <a:ext uri="{FF2B5EF4-FFF2-40B4-BE49-F238E27FC236}">
                <a16:creationId xmlns:a16="http://schemas.microsoft.com/office/drawing/2014/main" id="{A7E12D13-840D-EBBA-5A40-BC604086CBF8}"/>
              </a:ext>
            </a:extLst>
          </p:cNvPr>
          <p:cNvSpPr txBox="1"/>
          <p:nvPr/>
        </p:nvSpPr>
        <p:spPr>
          <a:xfrm>
            <a:off x="414779" y="2026763"/>
            <a:ext cx="3188437" cy="461665"/>
          </a:xfrm>
          <a:prstGeom prst="rect">
            <a:avLst/>
          </a:prstGeom>
          <a:noFill/>
        </p:spPr>
        <p:txBody>
          <a:bodyPr wrap="none" rtlCol="0">
            <a:spAutoFit/>
          </a:bodyPr>
          <a:lstStyle/>
          <a:p>
            <a:r>
              <a:rPr lang="en-US" sz="2400" dirty="0"/>
              <a:t>Arduino </a:t>
            </a:r>
            <a:r>
              <a:rPr lang="en-US" sz="2400" dirty="0" err="1"/>
              <a:t>PYSerial</a:t>
            </a:r>
            <a:r>
              <a:rPr lang="en-US" sz="2400" dirty="0"/>
              <a:t> module</a:t>
            </a:r>
            <a:endParaRPr lang="en-IN" sz="2400" dirty="0"/>
          </a:p>
        </p:txBody>
      </p:sp>
      <p:sp>
        <p:nvSpPr>
          <p:cNvPr id="17" name="TextBox 16">
            <a:extLst>
              <a:ext uri="{FF2B5EF4-FFF2-40B4-BE49-F238E27FC236}">
                <a16:creationId xmlns:a16="http://schemas.microsoft.com/office/drawing/2014/main" id="{B578760E-53F0-A5BD-C7C0-08743801B44F}"/>
              </a:ext>
            </a:extLst>
          </p:cNvPr>
          <p:cNvSpPr txBox="1"/>
          <p:nvPr/>
        </p:nvSpPr>
        <p:spPr>
          <a:xfrm>
            <a:off x="4147795" y="1791093"/>
            <a:ext cx="3054284" cy="830997"/>
          </a:xfrm>
          <a:prstGeom prst="rect">
            <a:avLst/>
          </a:prstGeom>
          <a:noFill/>
        </p:spPr>
        <p:txBody>
          <a:bodyPr wrap="square" rtlCol="0">
            <a:spAutoFit/>
          </a:bodyPr>
          <a:lstStyle/>
          <a:p>
            <a:r>
              <a:rPr lang="en-US" sz="2400" dirty="0"/>
              <a:t>YOLO V7 deep learning software</a:t>
            </a:r>
            <a:endParaRPr lang="en-IN" sz="2400" dirty="0"/>
          </a:p>
        </p:txBody>
      </p:sp>
      <p:sp>
        <p:nvSpPr>
          <p:cNvPr id="19" name="TextBox 18">
            <a:extLst>
              <a:ext uri="{FF2B5EF4-FFF2-40B4-BE49-F238E27FC236}">
                <a16:creationId xmlns:a16="http://schemas.microsoft.com/office/drawing/2014/main" id="{F395813E-B5A6-1146-992B-47366A6D55EE}"/>
              </a:ext>
            </a:extLst>
          </p:cNvPr>
          <p:cNvSpPr txBox="1"/>
          <p:nvPr/>
        </p:nvSpPr>
        <p:spPr>
          <a:xfrm>
            <a:off x="8333295" y="1791093"/>
            <a:ext cx="3186260" cy="830997"/>
          </a:xfrm>
          <a:prstGeom prst="rect">
            <a:avLst/>
          </a:prstGeom>
          <a:noFill/>
        </p:spPr>
        <p:txBody>
          <a:bodyPr wrap="square" rtlCol="0">
            <a:spAutoFit/>
          </a:bodyPr>
          <a:lstStyle/>
          <a:p>
            <a:r>
              <a:rPr lang="en-US" sz="2400" dirty="0"/>
              <a:t>FLIR Research Studio Software</a:t>
            </a:r>
            <a:endParaRPr lang="en-IN" sz="2400" dirty="0"/>
          </a:p>
        </p:txBody>
      </p:sp>
    </p:spTree>
    <p:extLst>
      <p:ext uri="{BB962C8B-B14F-4D97-AF65-F5344CB8AC3E}">
        <p14:creationId xmlns:p14="http://schemas.microsoft.com/office/powerpoint/2010/main" val="1924231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5044F7-BD97-2FDE-4E33-A565BCF0EFEC}"/>
              </a:ext>
            </a:extLst>
          </p:cNvPr>
          <p:cNvSpPr>
            <a:spLocks noGrp="1"/>
          </p:cNvSpPr>
          <p:nvPr>
            <p:ph type="title"/>
          </p:nvPr>
        </p:nvSpPr>
        <p:spPr>
          <a:xfrm>
            <a:off x="256672" y="312821"/>
            <a:ext cx="3513223" cy="729917"/>
          </a:xfrm>
        </p:spPr>
        <p:txBody>
          <a:bodyPr/>
          <a:lstStyle/>
          <a:p>
            <a:r>
              <a:rPr lang="en-US" sz="3600" b="1" dirty="0"/>
              <a:t>Methodology :</a:t>
            </a:r>
          </a:p>
        </p:txBody>
      </p:sp>
      <p:sp>
        <p:nvSpPr>
          <p:cNvPr id="3" name="Content Placeholder 2">
            <a:extLst>
              <a:ext uri="{FF2B5EF4-FFF2-40B4-BE49-F238E27FC236}">
                <a16:creationId xmlns:a16="http://schemas.microsoft.com/office/drawing/2014/main" id="{DE597F60-88E2-C430-D52B-6604405AD55C}"/>
              </a:ext>
            </a:extLst>
          </p:cNvPr>
          <p:cNvSpPr>
            <a:spLocks noGrp="1"/>
          </p:cNvSpPr>
          <p:nvPr>
            <p:ph sz="quarter" idx="12"/>
          </p:nvPr>
        </p:nvSpPr>
        <p:spPr>
          <a:xfrm>
            <a:off x="441157" y="1347539"/>
            <a:ext cx="11309686" cy="5133472"/>
          </a:xfrm>
        </p:spPr>
        <p:txBody>
          <a:bodyPr>
            <a:normAutofit lnSpcReduction="10000"/>
          </a:bodyPr>
          <a:lstStyle/>
          <a:p>
            <a:r>
              <a:rPr lang="en-GB" sz="2800" b="1" dirty="0"/>
              <a:t>Ultrasonic Sensor and PIR sensor Detection: </a:t>
            </a:r>
            <a:r>
              <a:rPr lang="en-GB" sz="2800" dirty="0"/>
              <a:t>When an animal enters the farm area, ultrasonic sensors detect its motion and confirms the motion detected using PIR sensor. Ultrasonic sensors emit high-frequency sound waves and measure the time it takes for them to bounce back, allowing them to detect objects or animals in their vicinity.</a:t>
            </a:r>
          </a:p>
          <a:p>
            <a:r>
              <a:rPr lang="en-GB" sz="2800" b="1" dirty="0"/>
              <a:t>Activation of Thermal Camera: </a:t>
            </a:r>
            <a:r>
              <a:rPr lang="en-GB" sz="2800" dirty="0"/>
              <a:t>Upon detecting motion, a thermal camera is activated. Thermal cameras detect infrared radiation emitted by objects or animals, allowing them to create images based on heat signatures. This is useful for identifying animals even in low light conditions.</a:t>
            </a:r>
          </a:p>
          <a:p>
            <a:r>
              <a:rPr lang="en-GB" sz="2800" b="1" dirty="0"/>
              <a:t>Animal Recognition with Deep Learning: </a:t>
            </a:r>
            <a:r>
              <a:rPr lang="en-GB" sz="2800" dirty="0"/>
              <a:t>The thermal camera captures images of the detected animal, and a deep learning algorithm analyses these images to recognize the type of animal present. Deep learning algorithms are trained on large datasets of images to accurately identify objects or animals.</a:t>
            </a:r>
          </a:p>
        </p:txBody>
      </p:sp>
    </p:spTree>
    <p:extLst>
      <p:ext uri="{BB962C8B-B14F-4D97-AF65-F5344CB8AC3E}">
        <p14:creationId xmlns:p14="http://schemas.microsoft.com/office/powerpoint/2010/main" val="859909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5044F7-BD97-2FDE-4E33-A565BCF0EFEC}"/>
              </a:ext>
            </a:extLst>
          </p:cNvPr>
          <p:cNvSpPr>
            <a:spLocks noGrp="1"/>
          </p:cNvSpPr>
          <p:nvPr>
            <p:ph type="title"/>
          </p:nvPr>
        </p:nvSpPr>
        <p:spPr>
          <a:xfrm>
            <a:off x="288756" y="409074"/>
            <a:ext cx="3513223" cy="729917"/>
          </a:xfrm>
        </p:spPr>
        <p:txBody>
          <a:bodyPr/>
          <a:lstStyle/>
          <a:p>
            <a:r>
              <a:rPr lang="en-US" sz="3600" b="1" dirty="0"/>
              <a:t>Methodology :</a:t>
            </a:r>
          </a:p>
        </p:txBody>
      </p:sp>
      <p:sp>
        <p:nvSpPr>
          <p:cNvPr id="3" name="Content Placeholder 2">
            <a:extLst>
              <a:ext uri="{FF2B5EF4-FFF2-40B4-BE49-F238E27FC236}">
                <a16:creationId xmlns:a16="http://schemas.microsoft.com/office/drawing/2014/main" id="{DE597F60-88E2-C430-D52B-6604405AD55C}"/>
              </a:ext>
            </a:extLst>
          </p:cNvPr>
          <p:cNvSpPr>
            <a:spLocks noGrp="1"/>
          </p:cNvSpPr>
          <p:nvPr>
            <p:ph sz="quarter" idx="12"/>
          </p:nvPr>
        </p:nvSpPr>
        <p:spPr>
          <a:xfrm>
            <a:off x="593557" y="1732550"/>
            <a:ext cx="11004885" cy="4138862"/>
          </a:xfrm>
        </p:spPr>
        <p:txBody>
          <a:bodyPr>
            <a:normAutofit/>
          </a:bodyPr>
          <a:lstStyle/>
          <a:p>
            <a:r>
              <a:rPr lang="en-GB" sz="2800" b="1" dirty="0"/>
              <a:t>Distance Calculation: </a:t>
            </a:r>
            <a:r>
              <a:rPr lang="en-GB" sz="2800" dirty="0"/>
              <a:t>Simultaneously, the ultrasonic sensor calculates the distance between the animal and the system. This information is crucial for determining the appropriate response and ensuring the safety of both the system and the animal.</a:t>
            </a:r>
          </a:p>
          <a:p>
            <a:r>
              <a:rPr lang="en-GB" sz="2800" b="1" dirty="0"/>
              <a:t>Frequency Release to Deter Animal: </a:t>
            </a:r>
            <a:r>
              <a:rPr lang="en-GB" sz="2800" dirty="0"/>
              <a:t>Based on the distance calculated and the type of animal recognized, the system releases a specific frequency from a transducer to deter the animal. Certain frequencies can be unpleasant for animals and can effectively discourage them from approaching further into the farm area.</a:t>
            </a:r>
            <a:endParaRPr lang="en-US" sz="2800" dirty="0"/>
          </a:p>
        </p:txBody>
      </p:sp>
    </p:spTree>
    <p:extLst>
      <p:ext uri="{BB962C8B-B14F-4D97-AF65-F5344CB8AC3E}">
        <p14:creationId xmlns:p14="http://schemas.microsoft.com/office/powerpoint/2010/main" val="838477662"/>
      </p:ext>
    </p:extLst>
  </p:cSld>
  <p:clrMapOvr>
    <a:masterClrMapping/>
  </p:clrMapOvr>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64407_win32_SD_v20" id="{3EA9D323-E7D5-42E3-83AA-4E89B21FB6B6}" vid="{BDF16A16-3A0E-4332-958C-C5797045A0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249AD37-9510-4A2D-B790-12C439A83F93}">
  <ds:schemaRefs>
    <ds:schemaRef ds:uri="http://schemas.microsoft.com/sharepoint/v3/contenttype/forms"/>
  </ds:schemaRefs>
</ds:datastoreItem>
</file>

<file path=customXml/itemProps2.xml><?xml version="1.0" encoding="utf-8"?>
<ds:datastoreItem xmlns:ds="http://schemas.openxmlformats.org/officeDocument/2006/customXml" ds:itemID="{4D8B1D1D-0064-435C-8533-29A36067B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DF9CEC-52C2-4D14-B2F5-11176002A8B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{8C90390E-2B72-4F8F-8B98-E84C5A012E9C}tf11964407_win32</Template>
  <TotalTime>746</TotalTime>
  <Words>818</Words>
  <Application>Microsoft Office PowerPoint</Application>
  <PresentationFormat>Widescreen</PresentationFormat>
  <Paragraphs>68</Paragraphs>
  <Slides>16</Slides>
  <Notes>13</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Courier New</vt:lpstr>
      <vt:lpstr>Gill Sans Nova Light</vt:lpstr>
      <vt:lpstr>Sagona Book</vt:lpstr>
      <vt:lpstr>Custom</vt:lpstr>
      <vt:lpstr>Automated system to protect the farmland from animals</vt:lpstr>
      <vt:lpstr>Problem Statement :</vt:lpstr>
      <vt:lpstr>Objectives :</vt:lpstr>
      <vt:lpstr>Existing System :</vt:lpstr>
      <vt:lpstr>Proposed System:</vt:lpstr>
      <vt:lpstr>IOT Hardware devices   :</vt:lpstr>
      <vt:lpstr>IOT Softwares   :</vt:lpstr>
      <vt:lpstr>Methodology :</vt:lpstr>
      <vt:lpstr>Methodology :</vt:lpstr>
      <vt:lpstr>Methodology :</vt:lpstr>
      <vt:lpstr>Methodology :</vt:lpstr>
      <vt:lpstr>Working Video :</vt:lpstr>
      <vt:lpstr>Working Video :</vt:lpstr>
      <vt:lpstr>Bottlenecks :</vt:lpstr>
      <vt:lpstr>Reference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system to protect the farmland from animals</dc:title>
  <dc:creator>Thirlochan Loganathan</dc:creator>
  <cp:lastModifiedBy>Purushothaman P</cp:lastModifiedBy>
  <cp:revision>13</cp:revision>
  <dcterms:created xsi:type="dcterms:W3CDTF">2024-05-06T16:28:42Z</dcterms:created>
  <dcterms:modified xsi:type="dcterms:W3CDTF">2024-05-17T18:13:54Z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